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4" r:id="rId2"/>
  </p:sldMasterIdLst>
  <p:notesMasterIdLst>
    <p:notesMasterId r:id="rId34"/>
  </p:notesMasterIdLst>
  <p:handoutMasterIdLst>
    <p:handoutMasterId r:id="rId35"/>
  </p:handoutMasterIdLst>
  <p:sldIdLst>
    <p:sldId id="256" r:id="rId3"/>
    <p:sldId id="258" r:id="rId4"/>
    <p:sldId id="259" r:id="rId5"/>
    <p:sldId id="261" r:id="rId6"/>
    <p:sldId id="273" r:id="rId7"/>
    <p:sldId id="260" r:id="rId8"/>
    <p:sldId id="263" r:id="rId9"/>
    <p:sldId id="264" r:id="rId10"/>
    <p:sldId id="272" r:id="rId11"/>
    <p:sldId id="265" r:id="rId12"/>
    <p:sldId id="266" r:id="rId13"/>
    <p:sldId id="269" r:id="rId14"/>
    <p:sldId id="270" r:id="rId15"/>
    <p:sldId id="271" r:id="rId16"/>
    <p:sldId id="299" r:id="rId17"/>
    <p:sldId id="300" r:id="rId18"/>
    <p:sldId id="276" r:id="rId19"/>
    <p:sldId id="277" r:id="rId20"/>
    <p:sldId id="278" r:id="rId21"/>
    <p:sldId id="281" r:id="rId22"/>
    <p:sldId id="279" r:id="rId23"/>
    <p:sldId id="280" r:id="rId24"/>
    <p:sldId id="298" r:id="rId25"/>
    <p:sldId id="296" r:id="rId26"/>
    <p:sldId id="297" r:id="rId27"/>
    <p:sldId id="293" r:id="rId28"/>
    <p:sldId id="301" r:id="rId29"/>
    <p:sldId id="295" r:id="rId30"/>
    <p:sldId id="274" r:id="rId31"/>
    <p:sldId id="275" r:id="rId32"/>
    <p:sldId id="257" r:id="rId33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841C"/>
    <a:srgbClr val="EC821C"/>
    <a:srgbClr val="E49C9E"/>
    <a:srgbClr val="FF9900"/>
    <a:srgbClr val="156635"/>
    <a:srgbClr val="762123"/>
    <a:srgbClr val="CBF5DC"/>
    <a:srgbClr val="93E9B6"/>
    <a:srgbClr val="F6C798"/>
    <a:srgbClr val="1568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33" autoAdjust="0"/>
    <p:restoredTop sz="91582" autoAdjust="0"/>
  </p:normalViewPr>
  <p:slideViewPr>
    <p:cSldViewPr>
      <p:cViewPr varScale="1">
        <p:scale>
          <a:sx n="84" d="100"/>
          <a:sy n="84" d="100"/>
        </p:scale>
        <p:origin x="1596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9/8/2014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9/8/2014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113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 smtClean="0"/>
              <a:t>Title of presentation here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 smtClean="0"/>
              <a:t>Name(s) of presenter(s)</a:t>
            </a:r>
            <a:br>
              <a:rPr lang="en-US" dirty="0" smtClean="0"/>
            </a:br>
            <a:r>
              <a:rPr lang="en-US" dirty="0" smtClean="0"/>
              <a:t>Organizational affiliation</a:t>
            </a:r>
            <a:br>
              <a:rPr lang="en-US" dirty="0" smtClean="0"/>
            </a:br>
            <a:r>
              <a:rPr lang="en-US" dirty="0" smtClean="0"/>
              <a:t>Event name, place and dates</a:t>
            </a:r>
            <a:endParaRPr lang="en-US" dirty="0"/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 smtClean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 smtClean="0">
                  <a:latin typeface="+mj-lt"/>
                </a:rPr>
                <a:t>The presentation has a Creative Commons </a:t>
              </a:r>
              <a:r>
                <a:rPr lang="en-US" sz="900" i="1" dirty="0" err="1" smtClean="0">
                  <a:latin typeface="+mj-lt"/>
                </a:rPr>
                <a:t>licence</a:t>
              </a:r>
              <a:r>
                <a:rPr lang="en-US" sz="900" i="1" dirty="0" smtClean="0">
                  <a:latin typeface="+mj-lt"/>
                </a:rPr>
                <a:t>. You are free to re-use or distribute this work, provided credit is given to ILRI.</a:t>
              </a:r>
              <a:endParaRPr lang="en-US" sz="900" dirty="0" smtClean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72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 smtClean="0"/>
              <a:t>For graphs</a:t>
            </a:r>
            <a:endParaRPr lang="en-US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 smtClean="0"/>
              <a:t>For tables use this format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smtClean="0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For tables use this format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smtClean="0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76485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For charts use this style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544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Insert picture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78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2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 smtClean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 smtClean="0">
                  <a:latin typeface="+mj-lt"/>
                </a:rPr>
                <a:t>The presentation has a Creative Commons </a:t>
              </a:r>
              <a:r>
                <a:rPr lang="en-US" sz="900" i="1" dirty="0" err="1" smtClean="0">
                  <a:latin typeface="+mj-lt"/>
                </a:rPr>
                <a:t>licence</a:t>
              </a:r>
              <a:r>
                <a:rPr lang="en-US" sz="900" i="1" dirty="0" smtClean="0">
                  <a:latin typeface="+mj-lt"/>
                </a:rPr>
                <a:t>. You are free to re-use or distribute this work, provided credit is given to ILRI.</a:t>
              </a:r>
              <a:endParaRPr lang="en-US" sz="900" dirty="0" smtClean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7" r:id="rId3"/>
    <p:sldLayoutId id="2147483668" r:id="rId4"/>
    <p:sldLayoutId id="2147483673" r:id="rId5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Insert picture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  <p:sldLayoutId id="2147483676" r:id="rId3"/>
    <p:sldLayoutId id="2147483666" r:id="rId4"/>
    <p:sldLayoutId id="2147483679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0.emf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2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33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34.em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304800" y="1371600"/>
            <a:ext cx="8534400" cy="2286000"/>
          </a:xfrm>
        </p:spPr>
        <p:txBody>
          <a:bodyPr/>
          <a:lstStyle/>
          <a:p>
            <a:r>
              <a:rPr lang="en-GB" dirty="0" smtClean="0">
                <a:latin typeface="+mn-lt"/>
              </a:rPr>
              <a:t>M&amp;E in ESA:</a:t>
            </a:r>
          </a:p>
          <a:p>
            <a:r>
              <a:rPr lang="en-GB" dirty="0" smtClean="0">
                <a:latin typeface="+mn-lt"/>
              </a:rPr>
              <a:t>progress </a:t>
            </a:r>
            <a:r>
              <a:rPr lang="en-GB" dirty="0" smtClean="0">
                <a:latin typeface="+mn-lt"/>
              </a:rPr>
              <a:t>and </a:t>
            </a:r>
            <a:r>
              <a:rPr lang="en-GB" dirty="0" smtClean="0">
                <a:latin typeface="+mn-lt"/>
              </a:rPr>
              <a:t>the way ahead</a:t>
            </a:r>
            <a:endParaRPr lang="en-US" dirty="0"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533400" y="3505200"/>
            <a:ext cx="8077200" cy="2514600"/>
          </a:xfrm>
        </p:spPr>
        <p:txBody>
          <a:bodyPr/>
          <a:lstStyle/>
          <a:p>
            <a:pPr marL="628650" indent="-514350"/>
            <a:r>
              <a:rPr lang="en-GB" dirty="0"/>
              <a:t>Carlo Azzarri, Beliyou Haile, Cleo Roberts</a:t>
            </a:r>
          </a:p>
          <a:p>
            <a:pPr marL="628650" indent="-514350"/>
            <a:r>
              <a:rPr lang="en-US" i="1" dirty="0" smtClean="0">
                <a:latin typeface="+mn-lt"/>
              </a:rPr>
              <a:t>IFPRI </a:t>
            </a:r>
            <a:r>
              <a:rPr lang="en-US" i="1" dirty="0" smtClean="0">
                <a:latin typeface="+mn-lt"/>
              </a:rPr>
              <a:t>M&amp;E </a:t>
            </a:r>
            <a:r>
              <a:rPr lang="en-US" i="1" dirty="0" smtClean="0">
                <a:latin typeface="+mn-lt"/>
              </a:rPr>
              <a:t>team</a:t>
            </a:r>
          </a:p>
          <a:p>
            <a:pPr marL="628650" indent="-514350"/>
            <a:endParaRPr lang="en-US" i="1" dirty="0" smtClean="0">
              <a:latin typeface="+mn-lt"/>
            </a:endParaRPr>
          </a:p>
          <a:p>
            <a:pPr marL="628650" indent="-514350"/>
            <a:r>
              <a:rPr lang="en-US" dirty="0" smtClean="0"/>
              <a:t>ESA </a:t>
            </a:r>
            <a:r>
              <a:rPr lang="en-US" dirty="0"/>
              <a:t>Review and Planning Meeting</a:t>
            </a:r>
          </a:p>
          <a:p>
            <a:r>
              <a:rPr lang="en-US" dirty="0"/>
              <a:t>9-11 September 2014</a:t>
            </a:r>
          </a:p>
          <a:p>
            <a:r>
              <a:rPr lang="en-US" dirty="0"/>
              <a:t>Arusha, Tanzania</a:t>
            </a:r>
          </a:p>
          <a:p>
            <a:pPr marL="628650" indent="-514350"/>
            <a:endParaRPr lang="en-US" i="1" dirty="0" smtClean="0">
              <a:latin typeface="+mn-lt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9034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"/>
          <p:cNvSpPr txBox="1">
            <a:spLocks/>
          </p:cNvSpPr>
          <p:nvPr/>
        </p:nvSpPr>
        <p:spPr>
          <a:xfrm>
            <a:off x="533400" y="12192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None/>
              <a:defRPr sz="4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600" dirty="0" smtClean="0"/>
              <a:t>MARBES: MWI </a:t>
            </a:r>
            <a:r>
              <a:rPr lang="en-US" sz="3600" dirty="0" err="1" smtClean="0"/>
              <a:t>agric</a:t>
            </a:r>
            <a:r>
              <a:rPr lang="en-US" sz="3600" dirty="0" smtClean="0"/>
              <a:t> statistics/2</a:t>
            </a:r>
            <a:endParaRPr lang="en-US" sz="3600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263" y="1828800"/>
            <a:ext cx="8951495" cy="472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01747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"/>
          <p:cNvSpPr txBox="1">
            <a:spLocks/>
          </p:cNvSpPr>
          <p:nvPr/>
        </p:nvSpPr>
        <p:spPr>
          <a:xfrm>
            <a:off x="533400" y="12192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None/>
              <a:defRPr sz="4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600" dirty="0" smtClean="0"/>
              <a:t>MARBES: MWI </a:t>
            </a:r>
            <a:r>
              <a:rPr lang="en-US" sz="3600" dirty="0" err="1" smtClean="0"/>
              <a:t>agric</a:t>
            </a:r>
            <a:r>
              <a:rPr lang="en-US" sz="3600" dirty="0" smtClean="0"/>
              <a:t> statistics/3</a:t>
            </a:r>
            <a:endParaRPr lang="en-US" sz="36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734311"/>
            <a:ext cx="8907600" cy="49616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93980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"/>
          <p:cNvSpPr txBox="1">
            <a:spLocks/>
          </p:cNvSpPr>
          <p:nvPr/>
        </p:nvSpPr>
        <p:spPr>
          <a:xfrm>
            <a:off x="268224" y="1182624"/>
            <a:ext cx="8534400" cy="838200"/>
          </a:xfrm>
          <a:prstGeom prst="rect">
            <a:avLst/>
          </a:prstGeom>
        </p:spPr>
        <p:txBody>
          <a:bodyPr/>
          <a:lstStyle>
            <a:lvl1pPr marL="114300" indent="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None/>
              <a:defRPr sz="4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600" dirty="0" smtClean="0"/>
              <a:t>MARBES: MWI farming system</a:t>
            </a:r>
            <a:endParaRPr lang="en-US" sz="36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112" y="1699261"/>
            <a:ext cx="7231773" cy="5219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9762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"/>
          <p:cNvSpPr txBox="1">
            <a:spLocks/>
          </p:cNvSpPr>
          <p:nvPr/>
        </p:nvSpPr>
        <p:spPr>
          <a:xfrm>
            <a:off x="292608" y="1295400"/>
            <a:ext cx="8534400" cy="838200"/>
          </a:xfrm>
          <a:prstGeom prst="rect">
            <a:avLst/>
          </a:prstGeom>
        </p:spPr>
        <p:txBody>
          <a:bodyPr/>
          <a:lstStyle>
            <a:lvl1pPr marL="114300" indent="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None/>
              <a:defRPr sz="4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600" dirty="0" smtClean="0"/>
              <a:t>MARBES: MWI typologies/1</a:t>
            </a:r>
            <a:endParaRPr lang="en-US" sz="3600" dirty="0"/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22" y="2209800"/>
            <a:ext cx="9108831" cy="365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16442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"/>
          <p:cNvSpPr txBox="1">
            <a:spLocks/>
          </p:cNvSpPr>
          <p:nvPr/>
        </p:nvSpPr>
        <p:spPr>
          <a:xfrm>
            <a:off x="292608" y="1118616"/>
            <a:ext cx="8534400" cy="838200"/>
          </a:xfrm>
          <a:prstGeom prst="rect">
            <a:avLst/>
          </a:prstGeom>
        </p:spPr>
        <p:txBody>
          <a:bodyPr/>
          <a:lstStyle>
            <a:lvl1pPr marL="114300" indent="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None/>
              <a:defRPr sz="4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600" dirty="0" smtClean="0"/>
              <a:t>MARBES: MWI typologies/2</a:t>
            </a:r>
            <a:endParaRPr lang="en-US" sz="36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363" y="1676400"/>
            <a:ext cx="7079982" cy="518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1112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"/>
          <p:cNvSpPr txBox="1">
            <a:spLocks/>
          </p:cNvSpPr>
          <p:nvPr/>
        </p:nvSpPr>
        <p:spPr>
          <a:xfrm>
            <a:off x="533400" y="12192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None/>
              <a:defRPr sz="4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600" dirty="0" smtClean="0"/>
              <a:t>MARBES: MWI livestock statistics</a:t>
            </a:r>
            <a:endParaRPr lang="en-US" sz="360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729402"/>
            <a:ext cx="6858000" cy="51638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25176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"/>
          <p:cNvSpPr txBox="1">
            <a:spLocks/>
          </p:cNvSpPr>
          <p:nvPr/>
        </p:nvSpPr>
        <p:spPr>
          <a:xfrm>
            <a:off x="304800" y="1447800"/>
            <a:ext cx="8534400" cy="838200"/>
          </a:xfrm>
          <a:prstGeom prst="rect">
            <a:avLst/>
          </a:prstGeom>
        </p:spPr>
        <p:txBody>
          <a:bodyPr/>
          <a:lstStyle>
            <a:lvl1pPr marL="114300" indent="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None/>
              <a:defRPr sz="4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600" dirty="0" smtClean="0"/>
              <a:t>MARBES: MWI child anthropometrics</a:t>
            </a:r>
            <a:endParaRPr lang="en-US" sz="3600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44" y="2582861"/>
            <a:ext cx="8985453" cy="31521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44346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146072" y="1216356"/>
            <a:ext cx="8458200" cy="838200"/>
          </a:xfrm>
        </p:spPr>
        <p:txBody>
          <a:bodyPr/>
          <a:lstStyle/>
          <a:p>
            <a:pPr algn="ctr"/>
            <a:r>
              <a:rPr lang="en-US" sz="2800" dirty="0"/>
              <a:t>T</a:t>
            </a:r>
            <a:r>
              <a:rPr lang="en-US" sz="2800" dirty="0" smtClean="0"/>
              <a:t>ARBES: village characteristics in TZA</a:t>
            </a:r>
            <a:endParaRPr lang="en-US" sz="2800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8066" y="1703696"/>
            <a:ext cx="6431216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45575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609600" y="1036662"/>
            <a:ext cx="7772400" cy="838200"/>
          </a:xfrm>
        </p:spPr>
        <p:txBody>
          <a:bodyPr/>
          <a:lstStyle/>
          <a:p>
            <a:pPr algn="ctr"/>
            <a:r>
              <a:rPr lang="en-US" sz="2800" dirty="0"/>
              <a:t>T</a:t>
            </a:r>
            <a:r>
              <a:rPr lang="en-US" sz="2800" dirty="0" smtClean="0"/>
              <a:t>ARBES: TZA basic statistics</a:t>
            </a:r>
            <a:endParaRPr lang="en-US" sz="2800" dirty="0"/>
          </a:p>
        </p:txBody>
      </p:sp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648" y="1452184"/>
            <a:ext cx="9189694" cy="5253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53049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609600" y="1195478"/>
            <a:ext cx="7772400" cy="629752"/>
          </a:xfrm>
        </p:spPr>
        <p:txBody>
          <a:bodyPr/>
          <a:lstStyle/>
          <a:p>
            <a:pPr algn="ctr"/>
            <a:r>
              <a:rPr lang="en-US" sz="2800" dirty="0"/>
              <a:t>T</a:t>
            </a:r>
            <a:r>
              <a:rPr lang="en-US" sz="2800" dirty="0" smtClean="0"/>
              <a:t>ARBES: TZA agricultural statistics/1</a:t>
            </a:r>
            <a:endParaRPr lang="en-US" sz="2800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41" y="1752600"/>
            <a:ext cx="9012249" cy="4706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46355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236774"/>
            <a:ext cx="7772400" cy="838200"/>
          </a:xfrm>
        </p:spPr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762000" y="1993086"/>
            <a:ext cx="78486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/>
              <a:t>M&amp;E Activities in ESA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Mega-site </a:t>
            </a:r>
            <a:r>
              <a:rPr lang="en-US" sz="2400" dirty="0"/>
              <a:t>stratification by drivers of SI and creation of “development domains” </a:t>
            </a:r>
            <a:endParaRPr lang="en-US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Identification </a:t>
            </a:r>
            <a:r>
              <a:rPr lang="en-US" sz="2400" dirty="0"/>
              <a:t>of representative </a:t>
            </a:r>
            <a:r>
              <a:rPr lang="en-US" sz="2400" dirty="0" smtClean="0"/>
              <a:t>control sites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Site </a:t>
            </a:r>
            <a:r>
              <a:rPr lang="en-US" sz="2400" dirty="0" smtClean="0"/>
              <a:t>visits and focus groups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err="1" smtClean="0"/>
              <a:t>Babati</a:t>
            </a:r>
            <a:r>
              <a:rPr lang="en-US" sz="2400" dirty="0" smtClean="0"/>
              <a:t> IE of fertilizer vouchers and improved maize seeds</a:t>
            </a: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Open </a:t>
            </a:r>
            <a:r>
              <a:rPr lang="en-US" sz="2400" dirty="0"/>
              <a:t>access M&amp;E data management platform (</a:t>
            </a:r>
            <a:r>
              <a:rPr lang="en-US" sz="2400" dirty="0" smtClean="0"/>
              <a:t>PMMT</a:t>
            </a:r>
            <a:r>
              <a:rPr lang="en-US" sz="2400" dirty="0" smtClean="0"/>
              <a:t>)  </a:t>
            </a:r>
            <a:r>
              <a:rPr lang="en-US" sz="2400" dirty="0" err="1" smtClean="0"/>
              <a:t>dev’t</a:t>
            </a:r>
            <a:r>
              <a:rPr lang="en-US" sz="2400" dirty="0" smtClean="0"/>
              <a:t> and trainings (</a:t>
            </a:r>
            <a:r>
              <a:rPr lang="en-US" sz="2400" dirty="0" smtClean="0"/>
              <a:t>TZ: July 25-</a:t>
            </a:r>
            <a:r>
              <a:rPr lang="en-US" sz="2400" dirty="0"/>
              <a:t>-12 </a:t>
            </a:r>
            <a:r>
              <a:rPr lang="en-US" sz="2400" dirty="0" smtClean="0"/>
              <a:t>trainees; MWI: Aug 2--12 trainees; ZA: Aug 5-</a:t>
            </a:r>
            <a:r>
              <a:rPr lang="en-US" sz="2400" dirty="0"/>
              <a:t>-10 </a:t>
            </a:r>
            <a:r>
              <a:rPr lang="en-US" sz="2400" dirty="0" smtClean="0"/>
              <a:t>trainees)</a:t>
            </a:r>
            <a:endParaRPr lang="en-US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err="1" smtClean="0"/>
              <a:t>FtF</a:t>
            </a:r>
            <a:r>
              <a:rPr lang="en-US" sz="2400" dirty="0" smtClean="0"/>
              <a:t> </a:t>
            </a:r>
            <a:r>
              <a:rPr lang="en-US" sz="2400" dirty="0"/>
              <a:t>indicators </a:t>
            </a:r>
            <a:r>
              <a:rPr lang="en-US" sz="2400" dirty="0" smtClean="0"/>
              <a:t>reporting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Meetings </a:t>
            </a:r>
            <a:r>
              <a:rPr lang="en-US" sz="2400" dirty="0"/>
              <a:t>(survey design, project review &amp; planning, annual M&amp;E)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ARBES</a:t>
            </a:r>
            <a:r>
              <a:rPr lang="en-US" sz="2400" dirty="0" smtClean="0"/>
              <a:t>:  Malawi and Tanzania</a:t>
            </a:r>
            <a:endParaRPr lang="en-US" sz="2400" dirty="0"/>
          </a:p>
          <a:p>
            <a:r>
              <a:rPr lang="en-US" sz="2400" dirty="0"/>
              <a:t>		</a:t>
            </a:r>
          </a:p>
        </p:txBody>
      </p:sp>
    </p:spTree>
    <p:extLst>
      <p:ext uri="{BB962C8B-B14F-4D97-AF65-F5344CB8AC3E}">
        <p14:creationId xmlns:p14="http://schemas.microsoft.com/office/powerpoint/2010/main" val="19968045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"/>
          <p:cNvSpPr txBox="1">
            <a:spLocks/>
          </p:cNvSpPr>
          <p:nvPr/>
        </p:nvSpPr>
        <p:spPr>
          <a:xfrm>
            <a:off x="656232" y="1178256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None/>
              <a:defRPr sz="4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600" dirty="0"/>
              <a:t>T</a:t>
            </a:r>
            <a:r>
              <a:rPr lang="en-US" sz="3600" dirty="0" smtClean="0"/>
              <a:t>ARBES: TZA ploughing methods</a:t>
            </a:r>
            <a:endParaRPr lang="en-US" sz="3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1702783"/>
            <a:ext cx="7098323" cy="5195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1962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609600" y="1036662"/>
            <a:ext cx="7772400" cy="838200"/>
          </a:xfrm>
        </p:spPr>
        <p:txBody>
          <a:bodyPr/>
          <a:lstStyle/>
          <a:p>
            <a:pPr algn="ctr"/>
            <a:r>
              <a:rPr lang="en-US" sz="2800" dirty="0"/>
              <a:t>T</a:t>
            </a:r>
            <a:r>
              <a:rPr lang="en-US" sz="2800" dirty="0" smtClean="0"/>
              <a:t>ARBES: TZA agricultural statistics/2</a:t>
            </a:r>
            <a:endParaRPr lang="en-US" sz="2800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76400"/>
            <a:ext cx="9121254" cy="396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4525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609600" y="1241382"/>
            <a:ext cx="7772400" cy="838200"/>
          </a:xfrm>
        </p:spPr>
        <p:txBody>
          <a:bodyPr/>
          <a:lstStyle/>
          <a:p>
            <a:pPr algn="ctr"/>
            <a:r>
              <a:rPr lang="en-US" sz="2800" dirty="0"/>
              <a:t>T</a:t>
            </a:r>
            <a:r>
              <a:rPr lang="en-US" sz="2800" dirty="0" smtClean="0"/>
              <a:t>ARBES: TZA agricultural statistics/3</a:t>
            </a:r>
            <a:endParaRPr lang="en-US" sz="2800" dirty="0"/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01" y="1685902"/>
            <a:ext cx="9038999" cy="49434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84391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224" y="1740476"/>
            <a:ext cx="8610600" cy="5117524"/>
          </a:xfrm>
          <a:prstGeom prst="rect">
            <a:avLst/>
          </a:prstGeom>
        </p:spPr>
      </p:pic>
      <p:sp>
        <p:nvSpPr>
          <p:cNvPr id="4" name="Text Placeholder 1"/>
          <p:cNvSpPr txBox="1">
            <a:spLocks/>
          </p:cNvSpPr>
          <p:nvPr/>
        </p:nvSpPr>
        <p:spPr>
          <a:xfrm>
            <a:off x="268224" y="1168976"/>
            <a:ext cx="8534400" cy="838200"/>
          </a:xfrm>
          <a:prstGeom prst="rect">
            <a:avLst/>
          </a:prstGeom>
        </p:spPr>
        <p:txBody>
          <a:bodyPr/>
          <a:lstStyle>
            <a:lvl1pPr marL="114300" indent="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None/>
              <a:defRPr sz="4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600" dirty="0"/>
              <a:t>T</a:t>
            </a:r>
            <a:r>
              <a:rPr lang="en-US" sz="3600" dirty="0" smtClean="0"/>
              <a:t>ARBES: TZA farming system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951747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"/>
          <p:cNvSpPr txBox="1">
            <a:spLocks/>
          </p:cNvSpPr>
          <p:nvPr/>
        </p:nvSpPr>
        <p:spPr>
          <a:xfrm>
            <a:off x="292608" y="1118616"/>
            <a:ext cx="8534400" cy="838200"/>
          </a:xfrm>
          <a:prstGeom prst="rect">
            <a:avLst/>
          </a:prstGeom>
        </p:spPr>
        <p:txBody>
          <a:bodyPr/>
          <a:lstStyle>
            <a:lvl1pPr marL="114300" indent="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None/>
              <a:defRPr sz="4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600" dirty="0"/>
              <a:t>T</a:t>
            </a:r>
            <a:r>
              <a:rPr lang="en-US" sz="3600" dirty="0" smtClean="0"/>
              <a:t>ARBES</a:t>
            </a:r>
            <a:r>
              <a:rPr lang="en-US" sz="3600" dirty="0" smtClean="0"/>
              <a:t>: </a:t>
            </a:r>
            <a:r>
              <a:rPr lang="en-US" sz="3600" dirty="0" smtClean="0"/>
              <a:t>TZA typologies/1</a:t>
            </a:r>
            <a:endParaRPr lang="en-US" sz="3600" dirty="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/>
        </p:nvGraphicFramePr>
        <p:xfrm>
          <a:off x="67264" y="1940089"/>
          <a:ext cx="9000536" cy="34568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2" name="Worksheet" r:id="rId3" imgW="6277043" imgH="1914525" progId="Excel.Sheet.12">
                  <p:embed/>
                </p:oleObj>
              </mc:Choice>
              <mc:Fallback>
                <p:oleObj name="Worksheet" r:id="rId3" imgW="6277043" imgH="1914525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7264" y="1940089"/>
                        <a:ext cx="9000536" cy="345681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61933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"/>
          <p:cNvSpPr txBox="1">
            <a:spLocks/>
          </p:cNvSpPr>
          <p:nvPr/>
        </p:nvSpPr>
        <p:spPr>
          <a:xfrm>
            <a:off x="292608" y="1295400"/>
            <a:ext cx="8534400" cy="838200"/>
          </a:xfrm>
          <a:prstGeom prst="rect">
            <a:avLst/>
          </a:prstGeom>
        </p:spPr>
        <p:txBody>
          <a:bodyPr/>
          <a:lstStyle>
            <a:lvl1pPr marL="114300" indent="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None/>
              <a:defRPr sz="4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600" dirty="0"/>
              <a:t>T</a:t>
            </a:r>
            <a:r>
              <a:rPr lang="en-US" sz="3600" dirty="0" smtClean="0"/>
              <a:t>ARBES</a:t>
            </a:r>
            <a:r>
              <a:rPr lang="en-US" sz="3600" dirty="0" smtClean="0"/>
              <a:t>: </a:t>
            </a:r>
            <a:r>
              <a:rPr lang="en-US" sz="3600" dirty="0" smtClean="0"/>
              <a:t>TZA</a:t>
            </a:r>
            <a:r>
              <a:rPr lang="en-US" sz="3600" dirty="0" smtClean="0"/>
              <a:t> typologies/2</a:t>
            </a:r>
            <a:endParaRPr lang="en-US" sz="3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1855469"/>
            <a:ext cx="7848600" cy="5002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1017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"/>
          <p:cNvSpPr txBox="1">
            <a:spLocks/>
          </p:cNvSpPr>
          <p:nvPr/>
        </p:nvSpPr>
        <p:spPr>
          <a:xfrm>
            <a:off x="533400" y="12192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None/>
              <a:defRPr sz="4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600" dirty="0"/>
              <a:t>T</a:t>
            </a:r>
            <a:r>
              <a:rPr lang="en-US" sz="3600" dirty="0" smtClean="0"/>
              <a:t>ARBES</a:t>
            </a:r>
            <a:r>
              <a:rPr lang="en-US" sz="3600" dirty="0" smtClean="0"/>
              <a:t>: </a:t>
            </a:r>
            <a:r>
              <a:rPr lang="en-US" sz="3600" dirty="0" smtClean="0"/>
              <a:t>TZA</a:t>
            </a:r>
            <a:r>
              <a:rPr lang="en-US" sz="3600" dirty="0" smtClean="0"/>
              <a:t> </a:t>
            </a:r>
            <a:r>
              <a:rPr lang="en-US" sz="3600" dirty="0" smtClean="0"/>
              <a:t>livestock </a:t>
            </a:r>
            <a:r>
              <a:rPr lang="en-US" sz="3600" dirty="0" smtClean="0"/>
              <a:t>statistics/1</a:t>
            </a:r>
            <a:endParaRPr lang="en-US" sz="3600" dirty="0"/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/>
        </p:nvGraphicFramePr>
        <p:xfrm>
          <a:off x="533400" y="1752601"/>
          <a:ext cx="8194288" cy="510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0" name="Worksheet" r:id="rId3" imgW="5715000" imgH="3438435" progId="Excel.Sheet.12">
                  <p:embed/>
                </p:oleObj>
              </mc:Choice>
              <mc:Fallback>
                <p:oleObj name="Worksheet" r:id="rId3" imgW="5715000" imgH="3438435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33400" y="1752601"/>
                        <a:ext cx="8194288" cy="5105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10127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"/>
          <p:cNvSpPr txBox="1">
            <a:spLocks/>
          </p:cNvSpPr>
          <p:nvPr/>
        </p:nvSpPr>
        <p:spPr>
          <a:xfrm>
            <a:off x="533400" y="12192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None/>
              <a:defRPr sz="4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600" dirty="0"/>
              <a:t>T</a:t>
            </a:r>
            <a:r>
              <a:rPr lang="en-US" sz="3600" dirty="0" smtClean="0"/>
              <a:t>ARBES</a:t>
            </a:r>
            <a:r>
              <a:rPr lang="en-US" sz="3600" dirty="0" smtClean="0"/>
              <a:t>: </a:t>
            </a:r>
            <a:r>
              <a:rPr lang="en-US" sz="3600" dirty="0" smtClean="0"/>
              <a:t>TZA</a:t>
            </a:r>
            <a:r>
              <a:rPr lang="en-US" sz="3600" dirty="0" smtClean="0"/>
              <a:t> </a:t>
            </a:r>
            <a:r>
              <a:rPr lang="en-US" sz="3600" dirty="0" smtClean="0"/>
              <a:t>livestock </a:t>
            </a:r>
            <a:r>
              <a:rPr lang="en-US" sz="3600" dirty="0" smtClean="0"/>
              <a:t>statistics/2</a:t>
            </a:r>
            <a:endParaRPr lang="en-US" sz="3600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533399" y="1828800"/>
          <a:ext cx="8048855" cy="48768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5" name="Worksheet" r:id="rId3" imgW="5715000" imgH="3819615" progId="Excel.Sheet.12">
                  <p:embed/>
                </p:oleObj>
              </mc:Choice>
              <mc:Fallback>
                <p:oleObj name="Worksheet" r:id="rId3" imgW="5715000" imgH="3819615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33399" y="1828800"/>
                        <a:ext cx="8048855" cy="487680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85483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"/>
          <p:cNvSpPr txBox="1">
            <a:spLocks/>
          </p:cNvSpPr>
          <p:nvPr/>
        </p:nvSpPr>
        <p:spPr>
          <a:xfrm>
            <a:off x="304800" y="1447800"/>
            <a:ext cx="8534400" cy="838200"/>
          </a:xfrm>
          <a:prstGeom prst="rect">
            <a:avLst/>
          </a:prstGeom>
        </p:spPr>
        <p:txBody>
          <a:bodyPr/>
          <a:lstStyle>
            <a:lvl1pPr marL="114300" indent="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None/>
              <a:defRPr sz="4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600" dirty="0"/>
              <a:t>T</a:t>
            </a:r>
            <a:r>
              <a:rPr lang="en-US" sz="3600" dirty="0" smtClean="0"/>
              <a:t>ARBES</a:t>
            </a:r>
            <a:r>
              <a:rPr lang="en-US" sz="3600" dirty="0" smtClean="0"/>
              <a:t>: </a:t>
            </a:r>
            <a:r>
              <a:rPr lang="en-US" sz="3600" dirty="0" smtClean="0"/>
              <a:t>TZA</a:t>
            </a:r>
            <a:r>
              <a:rPr lang="en-US" sz="3600" dirty="0" smtClean="0"/>
              <a:t> </a:t>
            </a:r>
            <a:r>
              <a:rPr lang="en-US" sz="3600" dirty="0" smtClean="0"/>
              <a:t>child anthropometrics</a:t>
            </a:r>
            <a:endParaRPr lang="en-US" sz="3600" dirty="0"/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/>
        </p:nvGraphicFramePr>
        <p:xfrm>
          <a:off x="241880" y="2057400"/>
          <a:ext cx="8749720" cy="434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8" name="Worksheet" r:id="rId3" imgW="5429385" imgH="2295435" progId="Excel.Sheet.12">
                  <p:embed/>
                </p:oleObj>
              </mc:Choice>
              <mc:Fallback>
                <p:oleObj name="Worksheet" r:id="rId3" imgW="5429385" imgH="2295435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41880" y="2057400"/>
                        <a:ext cx="8749720" cy="4343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59936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"/>
          <p:cNvSpPr txBox="1">
            <a:spLocks/>
          </p:cNvSpPr>
          <p:nvPr/>
        </p:nvSpPr>
        <p:spPr>
          <a:xfrm>
            <a:off x="292608" y="1118616"/>
            <a:ext cx="8534400" cy="838200"/>
          </a:xfrm>
          <a:prstGeom prst="rect">
            <a:avLst/>
          </a:prstGeom>
        </p:spPr>
        <p:txBody>
          <a:bodyPr/>
          <a:lstStyle>
            <a:lvl1pPr marL="114300" indent="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None/>
              <a:defRPr sz="4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600" dirty="0" smtClean="0"/>
              <a:t>Conclusions</a:t>
            </a:r>
            <a:endParaRPr lang="en-US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533400" y="1956816"/>
            <a:ext cx="81534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Malawi -targeting-</a:t>
            </a:r>
          </a:p>
          <a:p>
            <a:r>
              <a:rPr lang="en-US" sz="2400" dirty="0" smtClean="0"/>
              <a:t>Action communities not different than control -the former slightly more remote-</a:t>
            </a:r>
          </a:p>
          <a:p>
            <a:r>
              <a:rPr lang="en-US" sz="2400" dirty="0" smtClean="0"/>
              <a:t>Beneficiaries seem to have different characteristics than the general population</a:t>
            </a:r>
          </a:p>
          <a:p>
            <a:endParaRPr lang="en-US" sz="2400" dirty="0"/>
          </a:p>
          <a:p>
            <a:r>
              <a:rPr lang="en-US" sz="2400" b="1" dirty="0" smtClean="0"/>
              <a:t>Tanzania -targeting-</a:t>
            </a:r>
          </a:p>
          <a:p>
            <a:r>
              <a:rPr lang="en-US" sz="2400" dirty="0" smtClean="0"/>
              <a:t>Action and control communities very similar</a:t>
            </a:r>
          </a:p>
          <a:p>
            <a:r>
              <a:rPr lang="en-US" sz="2400" dirty="0" smtClean="0"/>
              <a:t>Again beneficiaries seem to be better-off, more educated, with higher wealth, larger land size, etc.</a:t>
            </a:r>
          </a:p>
          <a:p>
            <a:endParaRPr lang="en-US" sz="2400" dirty="0" smtClean="0"/>
          </a:p>
          <a:p>
            <a:r>
              <a:rPr lang="en-US" sz="2400" dirty="0" smtClean="0"/>
              <a:t>-&gt;Implications </a:t>
            </a:r>
            <a:r>
              <a:rPr lang="en-US" sz="2400" dirty="0"/>
              <a:t>for scaling-up</a:t>
            </a:r>
            <a:r>
              <a:rPr lang="en-US" sz="2400" dirty="0" smtClean="0"/>
              <a:t>? What about the external validity of ex-ante evaluation?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057187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304800" y="1676400"/>
            <a:ext cx="8001000" cy="838200"/>
          </a:xfrm>
        </p:spPr>
        <p:txBody>
          <a:bodyPr/>
          <a:lstStyle/>
          <a:p>
            <a:pPr algn="ctr"/>
            <a:r>
              <a:rPr lang="en-US" sz="3600" dirty="0" smtClean="0"/>
              <a:t>MARBES: sample distribution in MWI</a:t>
            </a:r>
            <a:endParaRPr lang="en-US" sz="3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819400"/>
            <a:ext cx="7493853" cy="358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43623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"/>
          <p:cNvSpPr txBox="1">
            <a:spLocks/>
          </p:cNvSpPr>
          <p:nvPr/>
        </p:nvSpPr>
        <p:spPr>
          <a:xfrm>
            <a:off x="292608" y="1118616"/>
            <a:ext cx="8534400" cy="838200"/>
          </a:xfrm>
          <a:prstGeom prst="rect">
            <a:avLst/>
          </a:prstGeom>
        </p:spPr>
        <p:txBody>
          <a:bodyPr/>
          <a:lstStyle>
            <a:lvl1pPr marL="114300" indent="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None/>
              <a:defRPr sz="4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600" dirty="0" smtClean="0"/>
              <a:t>Way ahead</a:t>
            </a:r>
            <a:endParaRPr lang="en-US" sz="3600" dirty="0"/>
          </a:p>
        </p:txBody>
      </p:sp>
      <p:sp>
        <p:nvSpPr>
          <p:cNvPr id="2" name="Rectangle 1"/>
          <p:cNvSpPr/>
          <p:nvPr/>
        </p:nvSpPr>
        <p:spPr>
          <a:xfrm>
            <a:off x="838200" y="1919622"/>
            <a:ext cx="7315200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ARBES public good/service for AR</a:t>
            </a:r>
            <a:r>
              <a:rPr lang="en-US" sz="3200" dirty="0" smtClean="0"/>
              <a:t>! (ESA ARBES data (partially</a:t>
            </a:r>
            <a:r>
              <a:rPr lang="en-US" sz="3200" dirty="0" smtClean="0"/>
              <a:t>) </a:t>
            </a:r>
            <a:r>
              <a:rPr lang="en-US" sz="3200" dirty="0" smtClean="0"/>
              <a:t>shared with MSU, WUR, ICRISAT, </a:t>
            </a:r>
            <a:r>
              <a:rPr lang="en-US" sz="3200" dirty="0" err="1" smtClean="0"/>
              <a:t>BioSight</a:t>
            </a:r>
            <a:r>
              <a:rPr lang="en-US" sz="3200" dirty="0" smtClean="0"/>
              <a:t>, </a:t>
            </a:r>
            <a:r>
              <a:rPr lang="en-US" sz="3200" dirty="0" smtClean="0"/>
              <a:t>Montpellier)</a:t>
            </a:r>
            <a:endParaRPr lang="en-US" sz="32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dirty="0"/>
              <a:t>Targeting </a:t>
            </a:r>
            <a:r>
              <a:rPr lang="en-US" sz="3200" dirty="0" smtClean="0"/>
              <a:t>analysis, tentatively matching</a:t>
            </a:r>
            <a:endParaRPr lang="en-US" sz="3200" dirty="0"/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3200" dirty="0"/>
              <a:t>Ex-ante </a:t>
            </a:r>
            <a:r>
              <a:rPr lang="en-US" sz="3200" dirty="0" smtClean="0"/>
              <a:t>evaluation (results by November) </a:t>
            </a:r>
            <a:endParaRPr lang="en-US" sz="3200" dirty="0"/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3200" dirty="0"/>
              <a:t>Continuous </a:t>
            </a:r>
            <a:r>
              <a:rPr lang="en-US" sz="3200" dirty="0" smtClean="0"/>
              <a:t>monitoring (now…)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751814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775648" y="1905000"/>
            <a:ext cx="76200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>
                <a:solidFill>
                  <a:schemeClr val="tx1"/>
                </a:solidFill>
                <a:latin typeface="Gill Sans" pitchFamily="34" charset="0"/>
              </a:rPr>
              <a:t>Thank </a:t>
            </a:r>
            <a:r>
              <a:rPr lang="en-US" dirty="0" smtClean="0">
                <a:solidFill>
                  <a:schemeClr val="tx1"/>
                </a:solidFill>
                <a:latin typeface="Gill Sans" pitchFamily="34" charset="0"/>
              </a:rPr>
              <a:t>You!</a:t>
            </a:r>
            <a:endParaRPr lang="en-US" dirty="0">
              <a:solidFill>
                <a:schemeClr val="tx1"/>
              </a:solidFill>
              <a:latin typeface="Gill 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5019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47687" y="1371600"/>
            <a:ext cx="7772400" cy="838200"/>
          </a:xfrm>
        </p:spPr>
        <p:txBody>
          <a:bodyPr/>
          <a:lstStyle/>
          <a:p>
            <a:pPr algn="ctr"/>
            <a:r>
              <a:rPr lang="en-US" sz="3600" dirty="0" smtClean="0"/>
              <a:t>TARBES: sample distribution in TZA</a:t>
            </a:r>
            <a:endParaRPr lang="en-US" sz="36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965960"/>
            <a:ext cx="7640320" cy="487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31588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228600" y="1676400"/>
            <a:ext cx="8458200" cy="838200"/>
          </a:xfrm>
        </p:spPr>
        <p:txBody>
          <a:bodyPr/>
          <a:lstStyle/>
          <a:p>
            <a:pPr algn="ctr"/>
            <a:r>
              <a:rPr lang="en-US" sz="3600" dirty="0" smtClean="0"/>
              <a:t>MARBES: village characteristics in MWI</a:t>
            </a:r>
            <a:endParaRPr lang="en-US" sz="3600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582862"/>
            <a:ext cx="8767452" cy="36556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5890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219200"/>
            <a:ext cx="7772400" cy="838200"/>
          </a:xfrm>
        </p:spPr>
        <p:txBody>
          <a:bodyPr/>
          <a:lstStyle/>
          <a:p>
            <a:pPr algn="ctr"/>
            <a:r>
              <a:rPr lang="en-US" sz="3600" dirty="0" smtClean="0"/>
              <a:t>MARBES: MWI basic statistics/1</a:t>
            </a:r>
            <a:endParaRPr lang="en-US" sz="3600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853184"/>
            <a:ext cx="8683671" cy="441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04765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"/>
          <p:cNvSpPr txBox="1">
            <a:spLocks/>
          </p:cNvSpPr>
          <p:nvPr/>
        </p:nvSpPr>
        <p:spPr>
          <a:xfrm>
            <a:off x="533400" y="12192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None/>
              <a:defRPr sz="4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600" dirty="0" smtClean="0"/>
              <a:t>MARBES: MWI basic statistics/2</a:t>
            </a:r>
            <a:endParaRPr lang="en-US" sz="3600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407" y="1752600"/>
            <a:ext cx="7196385" cy="510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00195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"/>
          <p:cNvSpPr txBox="1">
            <a:spLocks/>
          </p:cNvSpPr>
          <p:nvPr/>
        </p:nvSpPr>
        <p:spPr>
          <a:xfrm>
            <a:off x="533400" y="12192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None/>
              <a:defRPr sz="4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600" dirty="0" smtClean="0"/>
              <a:t>MARBES: MWI </a:t>
            </a:r>
            <a:r>
              <a:rPr lang="en-US" sz="3600" dirty="0" err="1" smtClean="0"/>
              <a:t>agric</a:t>
            </a:r>
            <a:r>
              <a:rPr lang="en-US" sz="3600" dirty="0" smtClean="0"/>
              <a:t> statistics/1</a:t>
            </a:r>
            <a:endParaRPr lang="en-US" sz="3600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250" y="1787334"/>
            <a:ext cx="8649217" cy="5070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90383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"/>
          <p:cNvSpPr txBox="1">
            <a:spLocks/>
          </p:cNvSpPr>
          <p:nvPr/>
        </p:nvSpPr>
        <p:spPr>
          <a:xfrm>
            <a:off x="533400" y="12192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None/>
              <a:defRPr sz="4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600" dirty="0" smtClean="0"/>
              <a:t>MARBES: MWI ploughing methods</a:t>
            </a:r>
            <a:endParaRPr lang="en-US" sz="36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727" y="1828800"/>
            <a:ext cx="6871745" cy="50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6389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RISING_presentation_template_Global-1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AfricaRISING_presentation_template_Global-1</Template>
  <TotalTime>1460</TotalTime>
  <Words>373</Words>
  <Application>Microsoft Office PowerPoint</Application>
  <PresentationFormat>On-screen Show (4:3)</PresentationFormat>
  <Paragraphs>62</Paragraphs>
  <Slides>31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8" baseType="lpstr">
      <vt:lpstr>Arial</vt:lpstr>
      <vt:lpstr>Calibri</vt:lpstr>
      <vt:lpstr>Gill Sans</vt:lpstr>
      <vt:lpstr>Wingdings</vt:lpstr>
      <vt:lpstr>AfricaRISING_presentation_template_Global-1</vt:lpstr>
      <vt:lpstr>1_Custom Design</vt:lpstr>
      <vt:lpstr>Microsoft Excel Worksheet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IITA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IZELEDON</dc:creator>
  <cp:lastModifiedBy>Haile, Beliyou (IFPRI)</cp:lastModifiedBy>
  <cp:revision>93</cp:revision>
  <cp:lastPrinted>2011-10-06T11:45:23Z</cp:lastPrinted>
  <dcterms:created xsi:type="dcterms:W3CDTF">2014-07-11T10:35:39Z</dcterms:created>
  <dcterms:modified xsi:type="dcterms:W3CDTF">2014-09-09T04:28:27Z</dcterms:modified>
</cp:coreProperties>
</file>